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2"/>
  </p:notesMasterIdLst>
  <p:handoutMasterIdLst>
    <p:handoutMasterId r:id="rId23"/>
  </p:handoutMasterIdLst>
  <p:sldIdLst>
    <p:sldId id="314" r:id="rId5"/>
    <p:sldId id="315" r:id="rId6"/>
    <p:sldId id="316" r:id="rId7"/>
    <p:sldId id="318" r:id="rId8"/>
    <p:sldId id="326" r:id="rId9"/>
    <p:sldId id="328" r:id="rId10"/>
    <p:sldId id="330" r:id="rId11"/>
    <p:sldId id="335" r:id="rId12"/>
    <p:sldId id="332" r:id="rId13"/>
    <p:sldId id="329" r:id="rId14"/>
    <p:sldId id="333" r:id="rId15"/>
    <p:sldId id="334" r:id="rId16"/>
    <p:sldId id="338" r:id="rId17"/>
    <p:sldId id="336" r:id="rId18"/>
    <p:sldId id="337" r:id="rId19"/>
    <p:sldId id="339" r:id="rId20"/>
    <p:sldId id="30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3F9D35-83A3-41B4-BD72-104C80890AB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25D822A-BACA-44F4-85D3-4CE210E8AB6C}">
      <dgm:prSet phldrT="[Text]"/>
      <dgm:spPr/>
      <dgm:t>
        <a:bodyPr/>
        <a:lstStyle/>
        <a:p>
          <a:pPr>
            <a:buNone/>
          </a:pPr>
          <a:r>
            <a:rPr lang="en-US" b="0" i="0" dirty="0"/>
            <a:t>Roboflow for providing the comprehensive Sugar Beets dataset</a:t>
          </a:r>
          <a:endParaRPr lang="en-US" dirty="0"/>
        </a:p>
      </dgm:t>
    </dgm:pt>
    <dgm:pt modelId="{5E2C80FD-8947-44E4-9445-91FFC1DE342F}" type="parTrans" cxnId="{BE2DB5EE-F882-4B09-9A71-71C0A0E48BDD}">
      <dgm:prSet/>
      <dgm:spPr/>
      <dgm:t>
        <a:bodyPr/>
        <a:lstStyle/>
        <a:p>
          <a:endParaRPr lang="en-US"/>
        </a:p>
      </dgm:t>
    </dgm:pt>
    <dgm:pt modelId="{94E0ECF6-CD0C-4209-82BA-A69E7FA2CBD2}" type="sibTrans" cxnId="{BE2DB5EE-F882-4B09-9A71-71C0A0E48BDD}">
      <dgm:prSet/>
      <dgm:spPr/>
      <dgm:t>
        <a:bodyPr/>
        <a:lstStyle/>
        <a:p>
          <a:endParaRPr lang="en-US"/>
        </a:p>
      </dgm:t>
    </dgm:pt>
    <dgm:pt modelId="{7D1E7A3E-9F55-4A2A-9228-CBF285EC9079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Ultralytics for the powerful YOLOv12s implementation</a:t>
          </a:r>
        </a:p>
      </dgm:t>
    </dgm:pt>
    <dgm:pt modelId="{D8134AD1-954A-4AA7-9DCC-79FADFB5C6B6}" type="parTrans" cxnId="{96069D09-682D-4326-8090-6D7D918B5D6D}">
      <dgm:prSet/>
      <dgm:spPr/>
      <dgm:t>
        <a:bodyPr/>
        <a:lstStyle/>
        <a:p>
          <a:endParaRPr lang="en-US"/>
        </a:p>
      </dgm:t>
    </dgm:pt>
    <dgm:pt modelId="{BE409B05-B589-4EDC-AD24-D37084AB8AB0}" type="sibTrans" cxnId="{96069D09-682D-4326-8090-6D7D918B5D6D}">
      <dgm:prSet/>
      <dgm:spPr/>
      <dgm:t>
        <a:bodyPr/>
        <a:lstStyle/>
        <a:p>
          <a:endParaRPr lang="en-US"/>
        </a:p>
      </dgm:t>
    </dgm:pt>
    <dgm:pt modelId="{C0BC3D04-51B3-4CBF-8EBF-399FB97154C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Kaggle for computing resources used during model training</a:t>
          </a:r>
        </a:p>
      </dgm:t>
    </dgm:pt>
    <dgm:pt modelId="{67D4C868-88D9-48DB-9593-6736851A6668}" type="parTrans" cxnId="{BA5AFC64-B201-4961-8249-C0EB825DE93E}">
      <dgm:prSet/>
      <dgm:spPr/>
      <dgm:t>
        <a:bodyPr/>
        <a:lstStyle/>
        <a:p>
          <a:endParaRPr lang="en-US"/>
        </a:p>
      </dgm:t>
    </dgm:pt>
    <dgm:pt modelId="{0CDFDEA2-413F-41D9-8D20-70B3A47DBA68}" type="sibTrans" cxnId="{BA5AFC64-B201-4961-8249-C0EB825DE93E}">
      <dgm:prSet/>
      <dgm:spPr/>
      <dgm:t>
        <a:bodyPr/>
        <a:lstStyle/>
        <a:p>
          <a:endParaRPr lang="en-US"/>
        </a:p>
      </dgm:t>
    </dgm:pt>
    <dgm:pt modelId="{457ADC90-D2BB-4B10-9236-895555B61858}" type="pres">
      <dgm:prSet presAssocID="{263F9D35-83A3-41B4-BD72-104C80890AB7}" presName="Name0" presStyleCnt="0">
        <dgm:presLayoutVars>
          <dgm:chMax val="7"/>
          <dgm:chPref val="7"/>
          <dgm:dir/>
        </dgm:presLayoutVars>
      </dgm:prSet>
      <dgm:spPr/>
    </dgm:pt>
    <dgm:pt modelId="{9DC306ED-A0DC-43AE-8059-02467612C15A}" type="pres">
      <dgm:prSet presAssocID="{263F9D35-83A3-41B4-BD72-104C80890AB7}" presName="Name1" presStyleCnt="0"/>
      <dgm:spPr/>
    </dgm:pt>
    <dgm:pt modelId="{912FD29A-50FF-4557-BEEF-3A6543AC2B2E}" type="pres">
      <dgm:prSet presAssocID="{263F9D35-83A3-41B4-BD72-104C80890AB7}" presName="cycle" presStyleCnt="0"/>
      <dgm:spPr/>
    </dgm:pt>
    <dgm:pt modelId="{516436A0-C17C-4ADB-A170-FDCA7C3849F8}" type="pres">
      <dgm:prSet presAssocID="{263F9D35-83A3-41B4-BD72-104C80890AB7}" presName="srcNode" presStyleLbl="node1" presStyleIdx="0" presStyleCnt="3"/>
      <dgm:spPr/>
    </dgm:pt>
    <dgm:pt modelId="{E4B3FECA-FF3B-4F8F-9B48-0D16801C1E87}" type="pres">
      <dgm:prSet presAssocID="{263F9D35-83A3-41B4-BD72-104C80890AB7}" presName="conn" presStyleLbl="parChTrans1D2" presStyleIdx="0" presStyleCnt="1"/>
      <dgm:spPr/>
    </dgm:pt>
    <dgm:pt modelId="{77251C18-B2A6-411F-B9D5-E929BB58FE81}" type="pres">
      <dgm:prSet presAssocID="{263F9D35-83A3-41B4-BD72-104C80890AB7}" presName="extraNode" presStyleLbl="node1" presStyleIdx="0" presStyleCnt="3"/>
      <dgm:spPr/>
    </dgm:pt>
    <dgm:pt modelId="{B6303678-6AE7-482A-B52B-34B4EB2C2F62}" type="pres">
      <dgm:prSet presAssocID="{263F9D35-83A3-41B4-BD72-104C80890AB7}" presName="dstNode" presStyleLbl="node1" presStyleIdx="0" presStyleCnt="3"/>
      <dgm:spPr/>
    </dgm:pt>
    <dgm:pt modelId="{B7CB85C4-E419-408B-8251-982779F46EED}" type="pres">
      <dgm:prSet presAssocID="{D25D822A-BACA-44F4-85D3-4CE210E8AB6C}" presName="text_1" presStyleLbl="node1" presStyleIdx="0" presStyleCnt="3">
        <dgm:presLayoutVars>
          <dgm:bulletEnabled val="1"/>
        </dgm:presLayoutVars>
      </dgm:prSet>
      <dgm:spPr/>
    </dgm:pt>
    <dgm:pt modelId="{A5FB3C3C-EA19-4FFE-A5C3-CF13EF5703CB}" type="pres">
      <dgm:prSet presAssocID="{D25D822A-BACA-44F4-85D3-4CE210E8AB6C}" presName="accent_1" presStyleCnt="0"/>
      <dgm:spPr/>
    </dgm:pt>
    <dgm:pt modelId="{AE625242-FE21-4402-9F84-0B3AF86BB2E3}" type="pres">
      <dgm:prSet presAssocID="{D25D822A-BACA-44F4-85D3-4CE210E8AB6C}" presName="accentRepeatNode" presStyleLbl="solidFgAcc1" presStyleIdx="0" presStyleCnt="3"/>
      <dgm:spPr/>
    </dgm:pt>
    <dgm:pt modelId="{CBABDA31-7D91-4BB7-9EAD-55B7ABF957F8}" type="pres">
      <dgm:prSet presAssocID="{7D1E7A3E-9F55-4A2A-9228-CBF285EC9079}" presName="text_2" presStyleLbl="node1" presStyleIdx="1" presStyleCnt="3">
        <dgm:presLayoutVars>
          <dgm:bulletEnabled val="1"/>
        </dgm:presLayoutVars>
      </dgm:prSet>
      <dgm:spPr/>
    </dgm:pt>
    <dgm:pt modelId="{048F76F2-97F1-4408-A419-22DD21BED70F}" type="pres">
      <dgm:prSet presAssocID="{7D1E7A3E-9F55-4A2A-9228-CBF285EC9079}" presName="accent_2" presStyleCnt="0"/>
      <dgm:spPr/>
    </dgm:pt>
    <dgm:pt modelId="{A9B2DBEE-B913-4162-A242-208FABADE00F}" type="pres">
      <dgm:prSet presAssocID="{7D1E7A3E-9F55-4A2A-9228-CBF285EC9079}" presName="accentRepeatNode" presStyleLbl="solidFgAcc1" presStyleIdx="1" presStyleCnt="3"/>
      <dgm:spPr/>
    </dgm:pt>
    <dgm:pt modelId="{68A3CFCA-0AB7-42D5-842A-BE32BFF7FF91}" type="pres">
      <dgm:prSet presAssocID="{C0BC3D04-51B3-4CBF-8EBF-399FB97154CC}" presName="text_3" presStyleLbl="node1" presStyleIdx="2" presStyleCnt="3">
        <dgm:presLayoutVars>
          <dgm:bulletEnabled val="1"/>
        </dgm:presLayoutVars>
      </dgm:prSet>
      <dgm:spPr/>
    </dgm:pt>
    <dgm:pt modelId="{74412936-DC52-41C3-9BB1-C2A402232EF5}" type="pres">
      <dgm:prSet presAssocID="{C0BC3D04-51B3-4CBF-8EBF-399FB97154CC}" presName="accent_3" presStyleCnt="0"/>
      <dgm:spPr/>
    </dgm:pt>
    <dgm:pt modelId="{55A5B6DF-4168-4C81-BACE-2688D7CBF0EF}" type="pres">
      <dgm:prSet presAssocID="{C0BC3D04-51B3-4CBF-8EBF-399FB97154CC}" presName="accentRepeatNode" presStyleLbl="solidFgAcc1" presStyleIdx="2" presStyleCnt="3"/>
      <dgm:spPr/>
    </dgm:pt>
  </dgm:ptLst>
  <dgm:cxnLst>
    <dgm:cxn modelId="{70C05D05-7C0D-452A-A183-114051A6324B}" type="presOf" srcId="{7D1E7A3E-9F55-4A2A-9228-CBF285EC9079}" destId="{CBABDA31-7D91-4BB7-9EAD-55B7ABF957F8}" srcOrd="0" destOrd="0" presId="urn:microsoft.com/office/officeart/2008/layout/VerticalCurvedList"/>
    <dgm:cxn modelId="{96069D09-682D-4326-8090-6D7D918B5D6D}" srcId="{263F9D35-83A3-41B4-BD72-104C80890AB7}" destId="{7D1E7A3E-9F55-4A2A-9228-CBF285EC9079}" srcOrd="1" destOrd="0" parTransId="{D8134AD1-954A-4AA7-9DCC-79FADFB5C6B6}" sibTransId="{BE409B05-B589-4EDC-AD24-D37084AB8AB0}"/>
    <dgm:cxn modelId="{36FD8F36-0E9A-4AC6-A63F-564B5254ABAF}" type="presOf" srcId="{D25D822A-BACA-44F4-85D3-4CE210E8AB6C}" destId="{B7CB85C4-E419-408B-8251-982779F46EED}" srcOrd="0" destOrd="0" presId="urn:microsoft.com/office/officeart/2008/layout/VerticalCurvedList"/>
    <dgm:cxn modelId="{BA5AFC64-B201-4961-8249-C0EB825DE93E}" srcId="{263F9D35-83A3-41B4-BD72-104C80890AB7}" destId="{C0BC3D04-51B3-4CBF-8EBF-399FB97154CC}" srcOrd="2" destOrd="0" parTransId="{67D4C868-88D9-48DB-9593-6736851A6668}" sibTransId="{0CDFDEA2-413F-41D9-8D20-70B3A47DBA68}"/>
    <dgm:cxn modelId="{754A9D95-20B9-4FE4-B8A1-43902B9B9EFD}" type="presOf" srcId="{C0BC3D04-51B3-4CBF-8EBF-399FB97154CC}" destId="{68A3CFCA-0AB7-42D5-842A-BE32BFF7FF91}" srcOrd="0" destOrd="0" presId="urn:microsoft.com/office/officeart/2008/layout/VerticalCurvedList"/>
    <dgm:cxn modelId="{F836CFAB-7EBA-442E-8533-F057E478BEE8}" type="presOf" srcId="{94E0ECF6-CD0C-4209-82BA-A69E7FA2CBD2}" destId="{E4B3FECA-FF3B-4F8F-9B48-0D16801C1E87}" srcOrd="0" destOrd="0" presId="urn:microsoft.com/office/officeart/2008/layout/VerticalCurvedList"/>
    <dgm:cxn modelId="{8C1120E7-A7FF-433E-8C7D-75B4CFA9A335}" type="presOf" srcId="{263F9D35-83A3-41B4-BD72-104C80890AB7}" destId="{457ADC90-D2BB-4B10-9236-895555B61858}" srcOrd="0" destOrd="0" presId="urn:microsoft.com/office/officeart/2008/layout/VerticalCurvedList"/>
    <dgm:cxn modelId="{BE2DB5EE-F882-4B09-9A71-71C0A0E48BDD}" srcId="{263F9D35-83A3-41B4-BD72-104C80890AB7}" destId="{D25D822A-BACA-44F4-85D3-4CE210E8AB6C}" srcOrd="0" destOrd="0" parTransId="{5E2C80FD-8947-44E4-9445-91FFC1DE342F}" sibTransId="{94E0ECF6-CD0C-4209-82BA-A69E7FA2CBD2}"/>
    <dgm:cxn modelId="{7B3BEE5C-DAC3-4919-8D86-17A3472D0CD9}" type="presParOf" srcId="{457ADC90-D2BB-4B10-9236-895555B61858}" destId="{9DC306ED-A0DC-43AE-8059-02467612C15A}" srcOrd="0" destOrd="0" presId="urn:microsoft.com/office/officeart/2008/layout/VerticalCurvedList"/>
    <dgm:cxn modelId="{8CA3A31B-1188-422A-A2BB-E3DE5C49FCEF}" type="presParOf" srcId="{9DC306ED-A0DC-43AE-8059-02467612C15A}" destId="{912FD29A-50FF-4557-BEEF-3A6543AC2B2E}" srcOrd="0" destOrd="0" presId="urn:microsoft.com/office/officeart/2008/layout/VerticalCurvedList"/>
    <dgm:cxn modelId="{359FE8FB-3AD7-4AAD-A23A-0CB734748B6D}" type="presParOf" srcId="{912FD29A-50FF-4557-BEEF-3A6543AC2B2E}" destId="{516436A0-C17C-4ADB-A170-FDCA7C3849F8}" srcOrd="0" destOrd="0" presId="urn:microsoft.com/office/officeart/2008/layout/VerticalCurvedList"/>
    <dgm:cxn modelId="{8C151775-963A-4D30-9281-DD5714E3661A}" type="presParOf" srcId="{912FD29A-50FF-4557-BEEF-3A6543AC2B2E}" destId="{E4B3FECA-FF3B-4F8F-9B48-0D16801C1E87}" srcOrd="1" destOrd="0" presId="urn:microsoft.com/office/officeart/2008/layout/VerticalCurvedList"/>
    <dgm:cxn modelId="{5AA01554-DBA0-4089-8758-0E04C35E0B66}" type="presParOf" srcId="{912FD29A-50FF-4557-BEEF-3A6543AC2B2E}" destId="{77251C18-B2A6-411F-B9D5-E929BB58FE81}" srcOrd="2" destOrd="0" presId="urn:microsoft.com/office/officeart/2008/layout/VerticalCurvedList"/>
    <dgm:cxn modelId="{97C1282A-F430-4FE4-AF49-C81AF151E075}" type="presParOf" srcId="{912FD29A-50FF-4557-BEEF-3A6543AC2B2E}" destId="{B6303678-6AE7-482A-B52B-34B4EB2C2F62}" srcOrd="3" destOrd="0" presId="urn:microsoft.com/office/officeart/2008/layout/VerticalCurvedList"/>
    <dgm:cxn modelId="{B78FF1D2-BE29-4067-833B-828885D94DAA}" type="presParOf" srcId="{9DC306ED-A0DC-43AE-8059-02467612C15A}" destId="{B7CB85C4-E419-408B-8251-982779F46EED}" srcOrd="1" destOrd="0" presId="urn:microsoft.com/office/officeart/2008/layout/VerticalCurvedList"/>
    <dgm:cxn modelId="{D89E34AE-8A82-41D6-8B98-B01567A018F1}" type="presParOf" srcId="{9DC306ED-A0DC-43AE-8059-02467612C15A}" destId="{A5FB3C3C-EA19-4FFE-A5C3-CF13EF5703CB}" srcOrd="2" destOrd="0" presId="urn:microsoft.com/office/officeart/2008/layout/VerticalCurvedList"/>
    <dgm:cxn modelId="{2DBD5D5C-286A-4153-B99E-DD7147377618}" type="presParOf" srcId="{A5FB3C3C-EA19-4FFE-A5C3-CF13EF5703CB}" destId="{AE625242-FE21-4402-9F84-0B3AF86BB2E3}" srcOrd="0" destOrd="0" presId="urn:microsoft.com/office/officeart/2008/layout/VerticalCurvedList"/>
    <dgm:cxn modelId="{88366EE3-2D87-4D45-847B-850096C06BCB}" type="presParOf" srcId="{9DC306ED-A0DC-43AE-8059-02467612C15A}" destId="{CBABDA31-7D91-4BB7-9EAD-55B7ABF957F8}" srcOrd="3" destOrd="0" presId="urn:microsoft.com/office/officeart/2008/layout/VerticalCurvedList"/>
    <dgm:cxn modelId="{8ABC6160-43ED-4F37-AC3C-5F8DC15FAF6A}" type="presParOf" srcId="{9DC306ED-A0DC-43AE-8059-02467612C15A}" destId="{048F76F2-97F1-4408-A419-22DD21BED70F}" srcOrd="4" destOrd="0" presId="urn:microsoft.com/office/officeart/2008/layout/VerticalCurvedList"/>
    <dgm:cxn modelId="{1E08F7EA-7E75-4EB0-B021-C3B960CEBE5C}" type="presParOf" srcId="{048F76F2-97F1-4408-A419-22DD21BED70F}" destId="{A9B2DBEE-B913-4162-A242-208FABADE00F}" srcOrd="0" destOrd="0" presId="urn:microsoft.com/office/officeart/2008/layout/VerticalCurvedList"/>
    <dgm:cxn modelId="{B9765C0A-BF59-4A42-86E0-52E886F04D83}" type="presParOf" srcId="{9DC306ED-A0DC-43AE-8059-02467612C15A}" destId="{68A3CFCA-0AB7-42D5-842A-BE32BFF7FF91}" srcOrd="5" destOrd="0" presId="urn:microsoft.com/office/officeart/2008/layout/VerticalCurvedList"/>
    <dgm:cxn modelId="{C5BD7AB3-AEC1-48FF-AF0A-471F281C7FEE}" type="presParOf" srcId="{9DC306ED-A0DC-43AE-8059-02467612C15A}" destId="{74412936-DC52-41C3-9BB1-C2A402232EF5}" srcOrd="6" destOrd="0" presId="urn:microsoft.com/office/officeart/2008/layout/VerticalCurvedList"/>
    <dgm:cxn modelId="{D052A2E8-4EF0-4EC7-AED7-692408407B62}" type="presParOf" srcId="{74412936-DC52-41C3-9BB1-C2A402232EF5}" destId="{55A5B6DF-4168-4C81-BACE-2688D7CBF0E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B3FECA-FF3B-4F8F-9B48-0D16801C1E87}">
      <dsp:nvSpPr>
        <dsp:cNvPr id="0" name=""/>
        <dsp:cNvSpPr/>
      </dsp:nvSpPr>
      <dsp:spPr>
        <a:xfrm>
          <a:off x="-5422205" y="-830351"/>
          <a:ext cx="6456934" cy="6456934"/>
        </a:xfrm>
        <a:prstGeom prst="blockArc">
          <a:avLst>
            <a:gd name="adj1" fmla="val 18900000"/>
            <a:gd name="adj2" fmla="val 2700000"/>
            <a:gd name="adj3" fmla="val 335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CB85C4-E419-408B-8251-982779F46EED}">
      <dsp:nvSpPr>
        <dsp:cNvPr id="0" name=""/>
        <dsp:cNvSpPr/>
      </dsp:nvSpPr>
      <dsp:spPr>
        <a:xfrm>
          <a:off x="665716" y="479623"/>
          <a:ext cx="6704559" cy="9592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1402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/>
            <a:t>Roboflow for providing the comprehensive Sugar Beets dataset</a:t>
          </a:r>
          <a:endParaRPr lang="en-US" sz="2900" kern="1200" dirty="0"/>
        </a:p>
      </dsp:txBody>
      <dsp:txXfrm>
        <a:off x="665716" y="479623"/>
        <a:ext cx="6704559" cy="959246"/>
      </dsp:txXfrm>
    </dsp:sp>
    <dsp:sp modelId="{AE625242-FE21-4402-9F84-0B3AF86BB2E3}">
      <dsp:nvSpPr>
        <dsp:cNvPr id="0" name=""/>
        <dsp:cNvSpPr/>
      </dsp:nvSpPr>
      <dsp:spPr>
        <a:xfrm>
          <a:off x="66187" y="359717"/>
          <a:ext cx="1199057" cy="11990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ABDA31-7D91-4BB7-9EAD-55B7ABF957F8}">
      <dsp:nvSpPr>
        <dsp:cNvPr id="0" name=""/>
        <dsp:cNvSpPr/>
      </dsp:nvSpPr>
      <dsp:spPr>
        <a:xfrm>
          <a:off x="1014402" y="1918492"/>
          <a:ext cx="6355873" cy="9592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1402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900" b="0" i="0" kern="1200" dirty="0"/>
            <a:t>Ultralytics for the powerful YOLOv12s implementation</a:t>
          </a:r>
        </a:p>
      </dsp:txBody>
      <dsp:txXfrm>
        <a:off x="1014402" y="1918492"/>
        <a:ext cx="6355873" cy="959246"/>
      </dsp:txXfrm>
    </dsp:sp>
    <dsp:sp modelId="{A9B2DBEE-B913-4162-A242-208FABADE00F}">
      <dsp:nvSpPr>
        <dsp:cNvPr id="0" name=""/>
        <dsp:cNvSpPr/>
      </dsp:nvSpPr>
      <dsp:spPr>
        <a:xfrm>
          <a:off x="414873" y="1798586"/>
          <a:ext cx="1199057" cy="11990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A3CFCA-0AB7-42D5-842A-BE32BFF7FF91}">
      <dsp:nvSpPr>
        <dsp:cNvPr id="0" name=""/>
        <dsp:cNvSpPr/>
      </dsp:nvSpPr>
      <dsp:spPr>
        <a:xfrm>
          <a:off x="665716" y="3357361"/>
          <a:ext cx="6704559" cy="95924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1402" tIns="73660" rIns="73660" bIns="7366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900" b="0" i="0" kern="1200" dirty="0"/>
            <a:t>Kaggle for computing resources used during model training</a:t>
          </a:r>
        </a:p>
      </dsp:txBody>
      <dsp:txXfrm>
        <a:off x="665716" y="3357361"/>
        <a:ext cx="6704559" cy="959246"/>
      </dsp:txXfrm>
    </dsp:sp>
    <dsp:sp modelId="{55A5B6DF-4168-4C81-BACE-2688D7CBF0EF}">
      <dsp:nvSpPr>
        <dsp:cNvPr id="0" name=""/>
        <dsp:cNvSpPr/>
      </dsp:nvSpPr>
      <dsp:spPr>
        <a:xfrm>
          <a:off x="66187" y="3237455"/>
          <a:ext cx="1199057" cy="11990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5/12/2025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ohamed-ehab415/Suger_beets/tree/main/outputs/predictions" TargetMode="External"/><Relationship Id="rId3" Type="http://schemas.openxmlformats.org/officeDocument/2006/relationships/hyperlink" Target="https://roboflow.com/" TargetMode="External"/><Relationship Id="rId7" Type="http://schemas.openxmlformats.org/officeDocument/2006/relationships/hyperlink" Target="https://github.com/mohamed-ehab415/Suger_beets/tree/main/outputs/metrics" TargetMode="External"/><Relationship Id="rId2" Type="http://schemas.openxmlformats.org/officeDocument/2006/relationships/hyperlink" Target="https://github.com/mohamed-ehab415/Suger_beets/tree/main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kaggle.com/code/mohamedehab0122/using-kaggel" TargetMode="External"/><Relationship Id="rId5" Type="http://schemas.openxmlformats.org/officeDocument/2006/relationships/hyperlink" Target="https://docs.ultralytics.com/models/yolo12/" TargetMode="External"/><Relationship Id="rId4" Type="http://schemas.openxmlformats.org/officeDocument/2006/relationships/hyperlink" Target="https://universe.roboflow.com/vision-3gxqu/sugarbeets-zg7nc/dataset/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universe.roboflow.com/vision-3gxqu/sugarbeets-zg7nc/dataset/2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>
            <a:normAutofit/>
          </a:bodyPr>
          <a:lstStyle/>
          <a:p>
            <a:pPr algn="l">
              <a:spcAft>
                <a:spcPts val="1200"/>
              </a:spcAft>
            </a:pPr>
            <a:r>
              <a:rPr lang="en-US" b="1" i="0" dirty="0">
                <a:solidFill>
                  <a:srgbClr val="F0F6FC"/>
                </a:solidFill>
                <a:effectLst/>
                <a:latin typeface="-apple-system"/>
              </a:rPr>
              <a:t>Sugar Beet and Weed Classification using YOLOv12s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68AC-B8A8-1802-184A-C86DCD9F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pic>
        <p:nvPicPr>
          <p:cNvPr id="6" name="Content Placeholder 5" descr="A group of graphs showing the size of a number">
            <a:extLst>
              <a:ext uri="{FF2B5EF4-FFF2-40B4-BE49-F238E27FC236}">
                <a16:creationId xmlns:a16="http://schemas.microsoft.com/office/drawing/2014/main" id="{8E441D12-5E28-D820-5D80-7E3CC59C92B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14401" y="1838633"/>
            <a:ext cx="8849032" cy="44245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FDD03-DBCD-A417-011C-A9EF843670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44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DFDFF-4642-0825-CC86-1B4F5599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 metrics</a:t>
            </a:r>
          </a:p>
        </p:txBody>
      </p:sp>
      <p:pic>
        <p:nvPicPr>
          <p:cNvPr id="6" name="Content Placeholder 5" descr="A graph of a line graph&#10;&#10;AI-generated content may be incorrect.">
            <a:extLst>
              <a:ext uri="{FF2B5EF4-FFF2-40B4-BE49-F238E27FC236}">
                <a16:creationId xmlns:a16="http://schemas.microsoft.com/office/drawing/2014/main" id="{853317B6-ED64-C995-2A59-5F913355EAA4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972718" y="1716606"/>
            <a:ext cx="7156998" cy="47713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A66877-771D-0F17-2154-984F48106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DC4DD2-30DB-8105-FC45-D10CF88C9EC5}"/>
              </a:ext>
            </a:extLst>
          </p:cNvPr>
          <p:cNvSpPr txBox="1"/>
          <p:nvPr/>
        </p:nvSpPr>
        <p:spPr>
          <a:xfrm>
            <a:off x="6096000" y="3649644"/>
            <a:ext cx="2477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F1-Score curve demonstrates the model's balance between precision and recall, providing insights into its ability to classify both positive and negative instances correctly.</a:t>
            </a:r>
          </a:p>
        </p:txBody>
      </p:sp>
    </p:spTree>
    <p:extLst>
      <p:ext uri="{BB962C8B-B14F-4D97-AF65-F5344CB8AC3E}">
        <p14:creationId xmlns:p14="http://schemas.microsoft.com/office/powerpoint/2010/main" val="204775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348BA-8F63-9E13-6258-90605955D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 metrics</a:t>
            </a:r>
          </a:p>
        </p:txBody>
      </p:sp>
      <p:pic>
        <p:nvPicPr>
          <p:cNvPr id="6" name="Content Placeholder 5" descr="A graph of a graph&#10;&#10;AI-generated content may be incorrect.">
            <a:extLst>
              <a:ext uri="{FF2B5EF4-FFF2-40B4-BE49-F238E27FC236}">
                <a16:creationId xmlns:a16="http://schemas.microsoft.com/office/drawing/2014/main" id="{83AF5CAD-61D5-B054-4D32-5F75F4DC45F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75229" y="1520659"/>
            <a:ext cx="7566837" cy="50445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29E2F-C007-8FFE-392E-3D55A1CC8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5B11F5-987B-C84C-7A67-9F5B45D5E3D7}"/>
              </a:ext>
            </a:extLst>
          </p:cNvPr>
          <p:cNvSpPr txBox="1"/>
          <p:nvPr/>
        </p:nvSpPr>
        <p:spPr>
          <a:xfrm>
            <a:off x="6339863" y="3595951"/>
            <a:ext cx="24022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Precision-Recall curve illustrates the trade-off between precision (positive prediction accuracy) and recall (true positive rate). This metric is especially useful when dealing with imbalanced datasets.</a:t>
            </a:r>
          </a:p>
        </p:txBody>
      </p:sp>
    </p:spTree>
    <p:extLst>
      <p:ext uri="{BB962C8B-B14F-4D97-AF65-F5344CB8AC3E}">
        <p14:creationId xmlns:p14="http://schemas.microsoft.com/office/powerpoint/2010/main" val="1254563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0564795C-33FD-11AA-C25E-31AD7F0B5953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581" y="1568909"/>
            <a:ext cx="8101780" cy="524605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724A8-F66F-C715-F951-5CD443F4D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B97A9-5608-D245-86D2-FFC0D8093B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365EB0-E6B1-5A9F-B8FC-61E3525B5B27}"/>
              </a:ext>
            </a:extLst>
          </p:cNvPr>
          <p:cNvSpPr txBox="1"/>
          <p:nvPr/>
        </p:nvSpPr>
        <p:spPr>
          <a:xfrm>
            <a:off x="8445910" y="2367171"/>
            <a:ext cx="19566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model demonstrates strong performance in identifying weeds, achieving a high number of correct predictions. While it occasionally misclassifies sugar beets as weeds or background, and vice versa, the overall accuracy for weed detection is notable.</a:t>
            </a:r>
          </a:p>
        </p:txBody>
      </p:sp>
    </p:spTree>
    <p:extLst>
      <p:ext uri="{BB962C8B-B14F-4D97-AF65-F5344CB8AC3E}">
        <p14:creationId xmlns:p14="http://schemas.microsoft.com/office/powerpoint/2010/main" val="582019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C170-653A-B3FA-5ACF-ABA0DB451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03A07-6C6F-7215-3004-51BA5D2A3BE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8632724" cy="433044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Enhance the system’s detection capabilities to accurately identify and differentiate between specific weed species, enabling more targeted and effective management strategies for diverse agricultural environments.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Deploy the solution at the edge to support real-time processing and decision-making within in-field robotic platforms, ensuring immediate response and minimal latency for precision agriculture applications.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Design and develop an intuitive, user-friendly interface tailored for agricultural technicians and field operators, making it easier to monitor, control, and interpret system outputs without requiring advanced technical knowledge.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Enable seamless integration with automated weed removal machinery and systems, facilitating a fully automated workflow from weed detection to physical elimination, thereby improving operational efficiency and reducing manual labor.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62742-13D6-8AB6-F28F-4649741DE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738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B9F70-E24D-6982-5003-A3540BE1B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6BF7D-30EB-7056-306B-19F389EFC6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317AEF5-0147-45CC-A31C-7FBDC6EACC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6696978"/>
              </p:ext>
            </p:extLst>
          </p:nvPr>
        </p:nvGraphicFramePr>
        <p:xfrm>
          <a:off x="1982838" y="1598130"/>
          <a:ext cx="7436464" cy="4796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4668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EB5D0-D614-8302-495A-92CB9BE22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&amp;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2F346-FF76-AC43-786E-54D83650D5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Github Repo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Robflow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4"/>
              </a:rPr>
              <a:t>Sugar beet Dataset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5"/>
              </a:rPr>
              <a:t>YOLO V12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6"/>
              </a:rPr>
              <a:t>Sugar Beet Notebook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7"/>
              </a:rPr>
              <a:t>Evaluation Metrics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8"/>
              </a:rPr>
              <a:t>Predictions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F82EF-7007-F3AB-16D6-00CEB1AB46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25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 dirty="0"/>
              <a:t>Presented by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/>
          <a:lstStyle/>
          <a:p>
            <a:r>
              <a:rPr lang="en-US" dirty="0"/>
              <a:t>Ahmed Mahmoud Abdelazem</a:t>
            </a:r>
          </a:p>
          <a:p>
            <a:r>
              <a:rPr lang="en-US" dirty="0"/>
              <a:t>Mohamed Ehab </a:t>
            </a:r>
            <a:r>
              <a:rPr lang="en-US" dirty="0" err="1"/>
              <a:t>Abdelhafeez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80640"/>
            <a:ext cx="5181600" cy="3368819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pic>
        <p:nvPicPr>
          <p:cNvPr id="14" name="Picture Placeholder 13" descr="3D chart graphics">
            <a:extLst>
              <a:ext uri="{FF2B5EF4-FFF2-40B4-BE49-F238E27FC236}">
                <a16:creationId xmlns:a16="http://schemas.microsoft.com/office/drawing/2014/main" id="{F28819F3-7D3B-EB42-24FD-3C0BBC5963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1886" r="21886"/>
          <a:stretch/>
        </p:blipFill>
        <p:spPr>
          <a:xfrm>
            <a:off x="6164827" y="350868"/>
            <a:ext cx="5570516" cy="61562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Problem definition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2011363"/>
            <a:ext cx="8750711" cy="4155757"/>
          </a:xfrm>
        </p:spPr>
        <p:txBody>
          <a:bodyPr/>
          <a:lstStyle/>
          <a:p>
            <a:pPr>
              <a:buNone/>
            </a:pPr>
            <a:r>
              <a:rPr lang="en-US" b="1" dirty="0"/>
              <a:t>Project Objective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Our project focuses on developing a system capable of accurately predicting and differentiating between sugar beets and surrounding weed using advanced image recognition and classification techniques.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Why This Matters</a:t>
            </a:r>
          </a:p>
          <a:p>
            <a:r>
              <a:rPr lang="en-US" dirty="0"/>
              <a:t>Weeds compete with sugar beets for essential resources such as water, sunlight, and nutrients, significantly affecting crop health and yield.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Misidentification or broad herbicide application can harm crops, reduce overall efficiency, and increase operational costs.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9ACA1-0393-A6EE-F48C-3CC6C447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B3F5B-12DB-944F-569E-F9A864B49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dataset used in this project is the comprehensive Sugar Beets dataset from Roboflow:</a:t>
            </a:r>
          </a:p>
          <a:p>
            <a:pPr marL="0" indent="0">
              <a:buNone/>
            </a:pPr>
            <a:r>
              <a:rPr lang="en-US" b="1" dirty="0"/>
              <a:t>Source: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Sugar Beets Dataset on Roboflow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Contents:</a:t>
            </a:r>
          </a:p>
          <a:p>
            <a:pPr marL="0" indent="0">
              <a:buNone/>
            </a:pPr>
            <a:r>
              <a:rPr lang="en-US" dirty="0"/>
              <a:t>High-quality images of sugar beet fields with detailed annotations for sugar beets and various weed species</a:t>
            </a:r>
          </a:p>
          <a:p>
            <a:pPr marL="0" indent="0">
              <a:buNone/>
            </a:pPr>
            <a:r>
              <a:rPr lang="en-US" b="1" dirty="0"/>
              <a:t>Split:</a:t>
            </a:r>
          </a:p>
          <a:p>
            <a:pPr marL="0" indent="0">
              <a:buNone/>
            </a:pPr>
            <a:r>
              <a:rPr lang="en-US" dirty="0"/>
              <a:t>Train/Validation/Test sets for robust model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EF4E9-6B0E-6FD5-8C55-000EA629A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773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EB94E-CDC3-E11A-820D-B83B33C5C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9239D-4437-A270-3A8A-3D86B8BF3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CD2AE-47FE-D06C-20D2-B97C0415703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8" y="1868129"/>
            <a:ext cx="8288595" cy="480797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system is designed to perform fast and efficient real-time detection and classification of objects in agricultural fields, specifically distinguishing between sugar beets and weeds.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 the heart of the system lies the YOLOv12s (You Only Look Once version 12 small) deep learning architecture, known for its superior speed and accuracy in object detection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system has been fine-tuned to perform robustly in diverse environmental settings, including varying light conditions, occlusions, soil backgrounds, and weather variations.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detection system supports a wide range of image input formats, making it compatible with various imaging sources such as drone-captured images, tractor-mounted cameras, and handheld field devices.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52DAA3-26A3-A023-5574-AEDA02C46C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3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D170-AC38-F1B5-A941-73C47E724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V12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9D16B-72E3-0DDE-7E8F-BA68C79B42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8259098" cy="4155757"/>
          </a:xfrm>
        </p:spPr>
        <p:txBody>
          <a:bodyPr>
            <a:normAutofit/>
          </a:bodyPr>
          <a:lstStyle/>
          <a:p>
            <a:r>
              <a:rPr lang="en-US" b="1" dirty="0"/>
              <a:t>YOLO</a:t>
            </a:r>
            <a:r>
              <a:rPr lang="en-US" dirty="0"/>
              <a:t> stands for 'You Only Look Once’ and it's a family of real-time object detection models known for their speed and accuracy.</a:t>
            </a:r>
          </a:p>
          <a:p>
            <a:r>
              <a:rPr lang="en-US" dirty="0"/>
              <a:t> YOLO models detect and classify objects in a single pass through the neural network, making them extremely efficient for tasks like detecting objects in images or video streams.</a:t>
            </a:r>
          </a:p>
          <a:p>
            <a:r>
              <a:rPr lang="en-US" dirty="0"/>
              <a:t>YOLOv12 is one of the latest versions in this series. It builds upon the strengths of earlier YOLO models by introducing improvements in architecture, training strategies, and feature extraction. </a:t>
            </a:r>
          </a:p>
          <a:p>
            <a:r>
              <a:rPr lang="en-US" dirty="0"/>
              <a:t>YOLOv12 is designed to offer: Higher detection accuracy, especially for small and overlapping objects.</a:t>
            </a:r>
          </a:p>
          <a:p>
            <a:r>
              <a:rPr lang="en-US" dirty="0"/>
              <a:t>Better speed-performance balance, meaning it can run in real time on devices with limited computing power.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84A54B-05D0-7AA9-340D-0301F6F67C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93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2E0F0-6EF1-4A79-92F8-92D59FDA5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2132A-BDDC-1741-6ACE-5F3BA4A153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8337756" cy="432061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The model training process involved:</a:t>
            </a:r>
          </a:p>
          <a:p>
            <a:r>
              <a:rPr lang="en-US" b="1" dirty="0"/>
              <a:t>Data Preparation: </a:t>
            </a:r>
            <a:r>
              <a:rPr lang="en-US" dirty="0"/>
              <a:t>Downloaded and preprocessed the Sugar Beets dataset from Roboflow</a:t>
            </a:r>
          </a:p>
          <a:p>
            <a:r>
              <a:rPr lang="en-US" b="1" dirty="0"/>
              <a:t>Model Configuration:</a:t>
            </a:r>
            <a:r>
              <a:rPr lang="en-US" dirty="0"/>
              <a:t> Set up the YOLOv12s model with optimized hyperparameters</a:t>
            </a:r>
          </a:p>
          <a:p>
            <a:r>
              <a:rPr lang="en-US" b="1" dirty="0"/>
              <a:t>Training Environment:</a:t>
            </a:r>
            <a:r>
              <a:rPr lang="en-US" dirty="0"/>
              <a:t> Utilized Kaggle's GPU acceleration for efficient training</a:t>
            </a:r>
          </a:p>
          <a:p>
            <a:r>
              <a:rPr lang="en-US" b="1" dirty="0"/>
              <a:t>Monitoring:</a:t>
            </a:r>
            <a:r>
              <a:rPr lang="en-US" dirty="0"/>
              <a:t> Tracked key metrics during training using </a:t>
            </a:r>
            <a:r>
              <a:rPr lang="en-US" dirty="0" err="1"/>
              <a:t>TensorBoard</a:t>
            </a:r>
            <a:endParaRPr lang="en-US" dirty="0"/>
          </a:p>
          <a:p>
            <a:r>
              <a:rPr lang="en-US" b="1" dirty="0"/>
              <a:t>Validation:</a:t>
            </a:r>
            <a:r>
              <a:rPr lang="en-US" dirty="0"/>
              <a:t> Regularly validated performance against a held-out validation set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The training was performed on Kaggle: Sugar Beet Classification Notebook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BDA760-EA45-8E7B-2947-64DD0D5516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057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C0844-8E96-35C2-DEC0-0D0C3AC19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263FA-A4C3-BE7E-218B-7D83C358F2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figure in the next slide illustrates the training and validation performance of the YOLOv12s model over 50 epochs, highlighting both loss reduction and metric improvements:</a:t>
            </a:r>
          </a:p>
          <a:p>
            <a:pPr marL="0" indent="0">
              <a:buNone/>
            </a:pPr>
            <a:r>
              <a:rPr lang="en-US" b="1" dirty="0"/>
              <a:t>Training Loss Curves (Top Row)</a:t>
            </a:r>
          </a:p>
          <a:p>
            <a:r>
              <a:rPr lang="en-US" dirty="0"/>
              <a:t>Box Loss, Classification Loss, and DFL Loss steadily decrease, indicating effective learning and improved bounding box regression and class predictions.</a:t>
            </a:r>
          </a:p>
          <a:p>
            <a:pPr marL="0" indent="0">
              <a:buNone/>
            </a:pPr>
            <a:r>
              <a:rPr lang="en-US" b="1" dirty="0"/>
              <a:t>Validation Loss Curves (Bottom Row)</a:t>
            </a:r>
          </a:p>
          <a:p>
            <a:r>
              <a:rPr lang="en-US" dirty="0"/>
              <a:t>Validation losses follow a similar decreasing trend, confirming the model generalizes well without overfitting.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D4551-61C9-480C-B52D-7074D8E8BC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12927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141</TotalTime>
  <Words>840</Words>
  <Application>Microsoft Office PowerPoint</Application>
  <PresentationFormat>Widescreen</PresentationFormat>
  <Paragraphs>90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-apple-system</vt:lpstr>
      <vt:lpstr>Arial</vt:lpstr>
      <vt:lpstr>Calibri</vt:lpstr>
      <vt:lpstr>Tenorite</vt:lpstr>
      <vt:lpstr>Wingdings</vt:lpstr>
      <vt:lpstr>Custom</vt:lpstr>
      <vt:lpstr>Sugar Beet and Weed Classification using YOLOv12s</vt:lpstr>
      <vt:lpstr>Presented by</vt:lpstr>
      <vt:lpstr>Project overview</vt:lpstr>
      <vt:lpstr>Problem definition </vt:lpstr>
      <vt:lpstr>Dataset</vt:lpstr>
      <vt:lpstr>Features</vt:lpstr>
      <vt:lpstr>Yolo V12</vt:lpstr>
      <vt:lpstr>Training process</vt:lpstr>
      <vt:lpstr>Model performance</vt:lpstr>
      <vt:lpstr>Model performance</vt:lpstr>
      <vt:lpstr>Model performance metrics</vt:lpstr>
      <vt:lpstr>Model performance metrics</vt:lpstr>
      <vt:lpstr>Model performance metrics</vt:lpstr>
      <vt:lpstr>Future work</vt:lpstr>
      <vt:lpstr>acknowledgements</vt:lpstr>
      <vt:lpstr>References &amp; links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Ahmed Mahmoud Abdelazem Ibrahim</dc:creator>
  <cp:lastModifiedBy>Ahmed Mahmoud Abdelazem Ibrahim</cp:lastModifiedBy>
  <cp:revision>3</cp:revision>
  <dcterms:created xsi:type="dcterms:W3CDTF">2025-05-11T19:59:17Z</dcterms:created>
  <dcterms:modified xsi:type="dcterms:W3CDTF">2025-05-12T06:25:54Z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